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sldIdLst>
    <p:sldId id="256" r:id="rId5"/>
    <p:sldId id="257" r:id="rId6"/>
    <p:sldId id="258" r:id="rId7"/>
    <p:sldId id="267" r:id="rId8"/>
    <p:sldId id="259" r:id="rId9"/>
    <p:sldId id="260" r:id="rId10"/>
    <p:sldId id="261" r:id="rId11"/>
    <p:sldId id="271" r:id="rId12"/>
    <p:sldId id="262" r:id="rId13"/>
    <p:sldId id="265" r:id="rId14"/>
    <p:sldId id="266" r:id="rId15"/>
    <p:sldId id="268" r:id="rId16"/>
    <p:sldId id="263" r:id="rId17"/>
    <p:sldId id="264" r:id="rId18"/>
    <p:sldId id="269" r:id="rId19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C82F4E-66FA-4D51-A28B-B59260249BB4}" v="1" dt="2022-12-05T21:31:32.2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42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hith Reddy" userId="ddeeb239b1295d9a" providerId="LiveId" clId="{A2C82F4E-66FA-4D51-A28B-B59260249BB4}"/>
    <pc:docChg chg="modSld">
      <pc:chgData name="Rohith Reddy" userId="ddeeb239b1295d9a" providerId="LiveId" clId="{A2C82F4E-66FA-4D51-A28B-B59260249BB4}" dt="2022-12-05T21:31:32.246" v="1" actId="20577"/>
      <pc:docMkLst>
        <pc:docMk/>
      </pc:docMkLst>
      <pc:sldChg chg="modSp mod">
        <pc:chgData name="Rohith Reddy" userId="ddeeb239b1295d9a" providerId="LiveId" clId="{A2C82F4E-66FA-4D51-A28B-B59260249BB4}" dt="2022-12-05T21:31:32.246" v="1" actId="20577"/>
        <pc:sldMkLst>
          <pc:docMk/>
          <pc:sldMk cId="1161976177" sldId="267"/>
        </pc:sldMkLst>
        <pc:spChg chg="mod">
          <ac:chgData name="Rohith Reddy" userId="ddeeb239b1295d9a" providerId="LiveId" clId="{A2C82F4E-66FA-4D51-A28B-B59260249BB4}" dt="2022-12-05T21:31:32.246" v="1" actId="20577"/>
          <ac:spMkLst>
            <pc:docMk/>
            <pc:sldMk cId="1161976177" sldId="267"/>
            <ac:spMk id="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564B4D-1B49-AB42-89D9-40B9665B7EF8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669D4-F150-DB4E-81AF-58D0D0906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1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628650" y="1815050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89490"/>
            <a:ext cx="7886700" cy="994172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>
            <a:lvl1pPr>
              <a:defRPr lang="en-US" smtClean="0">
                <a:effectLst/>
              </a:defRPr>
            </a:lvl1pPr>
          </a:lstStyle>
          <a:p>
            <a:r>
              <a:rPr lang="en-US" err="1">
                <a:effectLst/>
                <a:latin typeface="Arial" charset="0"/>
              </a:rPr>
              <a:t>Nequiam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dere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reiunt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officiae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officia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nimiligentia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nobit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omnimendis</a:t>
            </a:r>
            <a:r>
              <a:rPr lang="en-US">
                <a:effectLst/>
                <a:latin typeface="Arial" charset="0"/>
              </a:rPr>
              <a:t> in </a:t>
            </a:r>
            <a:r>
              <a:rPr lang="en-US" err="1">
                <a:effectLst/>
                <a:latin typeface="Arial" charset="0"/>
              </a:rPr>
              <a:t>conserf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erciendam</a:t>
            </a:r>
            <a:r>
              <a:rPr lang="en-US">
                <a:effectLst/>
                <a:latin typeface="Arial" charset="0"/>
              </a:rPr>
              <a:t>, </a:t>
            </a:r>
            <a:r>
              <a:rPr lang="en-US" err="1">
                <a:effectLst/>
                <a:latin typeface="Arial" charset="0"/>
              </a:rPr>
              <a:t>consed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maios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eos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quia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sam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quidererfero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eaque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eaquo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dolorempos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aute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maior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aut</a:t>
            </a:r>
            <a:r>
              <a:rPr lang="en-US">
                <a:effectLst/>
                <a:latin typeface="Arial" charset="0"/>
              </a:rPr>
              <a:t> lit </a:t>
            </a:r>
            <a:r>
              <a:rPr lang="en-US" err="1">
                <a:effectLst/>
                <a:latin typeface="Arial" charset="0"/>
              </a:rPr>
              <a:t>destibe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arundam</a:t>
            </a:r>
            <a:r>
              <a:rPr lang="en-US">
                <a:effectLst/>
                <a:latin typeface="Arial" charset="0"/>
              </a:rPr>
              <a:t> et qui </a:t>
            </a:r>
            <a:r>
              <a:rPr lang="en-US" err="1">
                <a:effectLst/>
                <a:latin typeface="Arial" charset="0"/>
              </a:rPr>
              <a:t>delitae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dolectur</a:t>
            </a:r>
            <a:r>
              <a:rPr lang="en-US">
                <a:effectLst/>
                <a:latin typeface="Arial" charset="0"/>
              </a:rPr>
              <a:t>?</a:t>
            </a:r>
          </a:p>
          <a:p>
            <a:endParaRPr lang="en-US">
              <a:effectLst/>
              <a:latin typeface="Arial" charset="0"/>
            </a:endParaRPr>
          </a:p>
          <a:p>
            <a:r>
              <a:rPr lang="en-US" err="1">
                <a:effectLst/>
                <a:latin typeface="Arial" charset="0"/>
              </a:rPr>
              <a:t>Agnisit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asitem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si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corro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conseque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delicitat</a:t>
            </a:r>
            <a:r>
              <a:rPr lang="en-US">
                <a:effectLst/>
                <a:latin typeface="Arial" charset="0"/>
              </a:rPr>
              <a:t> la </a:t>
            </a:r>
            <a:r>
              <a:rPr lang="en-US" err="1">
                <a:effectLst/>
                <a:latin typeface="Arial" charset="0"/>
              </a:rPr>
              <a:t>volupta</a:t>
            </a:r>
            <a:r>
              <a:rPr lang="en-US">
                <a:effectLst/>
                <a:latin typeface="Arial" charset="0"/>
              </a:rPr>
              <a:t> id </a:t>
            </a:r>
            <a:r>
              <a:rPr lang="en-US" err="1">
                <a:effectLst/>
                <a:latin typeface="Arial" charset="0"/>
              </a:rPr>
              <a:t>quat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harchil</a:t>
            </a:r>
            <a:r>
              <a:rPr lang="en-US">
                <a:effectLst/>
                <a:latin typeface="Arial" charset="0"/>
              </a:rPr>
              <a:t> </a:t>
            </a:r>
            <a:r>
              <a:rPr lang="en-US" err="1">
                <a:effectLst/>
                <a:latin typeface="Arial" charset="0"/>
              </a:rPr>
              <a:t>inciunt</a:t>
            </a:r>
            <a:r>
              <a:rPr lang="en-US">
                <a:effectLst/>
                <a:latin typeface="Arial" charset="0"/>
              </a:rPr>
              <a:t>.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815050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35176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1" r:id="rId2"/>
    <p:sldLayoutId id="2147483667" r:id="rId3"/>
  </p:sldLayoutIdLst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dharmikdonga/academy-awards-dataset-oscars" TargetMode="External"/><Relationship Id="rId2" Type="http://schemas.openxmlformats.org/officeDocument/2006/relationships/hyperlink" Target="https://www.kaggle.com/datasets/mirajshah07/netflix-datase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datasets/nikosfragkis/imdb-320000-movie-reviews-sentiment-analysis" TargetMode="External"/><Relationship Id="rId5" Type="http://schemas.openxmlformats.org/officeDocument/2006/relationships/hyperlink" Target="https://www.kaggle.com/datasets/komalkhetlani/imdb-dataset" TargetMode="External"/><Relationship Id="rId4" Type="http://schemas.openxmlformats.org/officeDocument/2006/relationships/hyperlink" Target="https://www.kaggle.com/datasets/aigamer/movie-lens-dataset?select=tags.csv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hithreddy86/Movies-Information-Databas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MOVIE INFORMATION DATABASE 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594669" y="4204289"/>
            <a:ext cx="2498008" cy="3750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l"/>
            <a:endParaRPr lang="en-US" sz="2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4D13A4-B3D4-1022-C84F-9F5672F77FD5}"/>
              </a:ext>
            </a:extLst>
          </p:cNvPr>
          <p:cNvSpPr txBox="1"/>
          <p:nvPr/>
        </p:nvSpPr>
        <p:spPr>
          <a:xfrm>
            <a:off x="1651519" y="4034040"/>
            <a:ext cx="4572000" cy="715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Rohith Reddy Kasarla</a:t>
            </a:r>
          </a:p>
          <a:p>
            <a:r>
              <a:rPr lang="en-US">
                <a:solidFill>
                  <a:schemeClr val="bg1"/>
                </a:solidFill>
              </a:rPr>
              <a:t>Vinay Kumar Revanuru</a:t>
            </a:r>
          </a:p>
          <a:p>
            <a:r>
              <a:rPr lang="en-US">
                <a:solidFill>
                  <a:schemeClr val="bg1"/>
                </a:solidFill>
              </a:rPr>
              <a:t>Bilvani Veparala</a:t>
            </a:r>
          </a:p>
        </p:txBody>
      </p:sp>
    </p:spTree>
    <p:extLst>
      <p:ext uri="{BB962C8B-B14F-4D97-AF65-F5344CB8AC3E}">
        <p14:creationId xmlns:p14="http://schemas.microsoft.com/office/powerpoint/2010/main" val="1951526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C1542-F37A-654E-1702-40CE8D4C0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Queries								</a:t>
            </a:r>
            <a:r>
              <a:rPr lang="en-US" sz="1200" err="1"/>
              <a:t>Rohtih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F6CFD-2F0C-98FE-AE80-D8FA1F9CA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Calibri" panose="020F0502020204030204" pitchFamily="34" charset="0"/>
                <a:cs typeface="Times New Roman"/>
              </a:rPr>
              <a:t>Select top 100 reviewed </a:t>
            </a:r>
            <a:r>
              <a:rPr kumimoji="0" lang="en-US" sz="2400" b="1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Calibri" panose="020F0502020204030204" pitchFamily="34" charset="0"/>
                <a:cs typeface="Times New Roman"/>
              </a:rPr>
              <a:t>imdb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Calibri" panose="020F0502020204030204" pitchFamily="34" charset="0"/>
                <a:cs typeface="Times New Roman"/>
              </a:rPr>
              <a:t> movies by the users and list them in descending order.</a:t>
            </a:r>
            <a:endParaRPr kumimoji="0" lang="en-IN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enorite"/>
              <a:ea typeface="Calibri" panose="020F0502020204030204" pitchFamily="34" charset="0"/>
              <a:cs typeface="Times New Roman"/>
            </a:endParaRPr>
          </a:p>
          <a:p>
            <a:pPr defTabSz="914400">
              <a:buNone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SELECT </a:t>
            </a:r>
            <a:r>
              <a:rPr lang="en-US" sz="1600" i="1" err="1">
                <a:ea typeface="+mn-lt"/>
                <a:cs typeface="+mn-lt"/>
              </a:rPr>
              <a:t>IM</a:t>
            </a:r>
            <a:r>
              <a:rPr kumimoji="0" lang="en-US" sz="1600" b="0" i="1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.title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, </a:t>
            </a:r>
            <a:r>
              <a:rPr lang="en-US" sz="1600" i="1" dirty="0">
                <a:ea typeface="+mn-lt"/>
                <a:cs typeface="+mn-lt"/>
              </a:rPr>
              <a:t>COUNT(</a:t>
            </a:r>
            <a:r>
              <a:rPr lang="en-US" sz="1600" i="1" dirty="0" err="1">
                <a:ea typeface="+mn-lt"/>
                <a:cs typeface="+mn-lt"/>
              </a:rPr>
              <a:t>R.review</a:t>
            </a:r>
            <a:r>
              <a:rPr kumimoji="0" lang="en-US" sz="1600" b="0" i="1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_</a:t>
            </a:r>
            <a:r>
              <a:rPr lang="en-US" sz="1600" i="1" err="1">
                <a:ea typeface="+mn-lt"/>
                <a:cs typeface="+mn-lt"/>
              </a:rPr>
              <a:t>id</a:t>
            </a:r>
            <a:r>
              <a:rPr lang="en-US" sz="1600" i="1" dirty="0">
                <a:ea typeface="+mn-lt"/>
                <a:cs typeface="+mn-lt"/>
              </a:rPr>
              <a:t>) </a:t>
            </a:r>
            <a:endParaRPr lang="en-IN" sz="1600" i="1">
              <a:ea typeface="+mn-lt"/>
              <a:cs typeface="+mn-lt"/>
            </a:endParaRPr>
          </a:p>
          <a:p>
            <a:pPr defTabSz="914400">
              <a:buNone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FROM </a:t>
            </a:r>
            <a:r>
              <a:rPr kumimoji="0" lang="en-US" sz="16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imdb_movies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 </a:t>
            </a:r>
            <a:r>
              <a:rPr lang="en-US" sz="1600" i="1" dirty="0">
                <a:ea typeface="+mn-lt"/>
                <a:cs typeface="+mn-lt"/>
              </a:rPr>
              <a:t>IM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, reviews </a:t>
            </a:r>
            <a:r>
              <a:rPr lang="en-US" sz="1600" i="1" dirty="0">
                <a:ea typeface="+mn-lt"/>
                <a:cs typeface="+mn-lt"/>
              </a:rPr>
              <a:t>R</a:t>
            </a:r>
            <a:endParaRPr lang="en-US" sz="1600" i="1">
              <a:ea typeface="+mn-lt"/>
              <a:cs typeface="+mn-lt"/>
            </a:endParaRPr>
          </a:p>
          <a:p>
            <a:pPr defTabSz="914400">
              <a:buNone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WHERE </a:t>
            </a:r>
            <a:r>
              <a:rPr lang="en-US" sz="1600" i="1" err="1">
                <a:ea typeface="+mn-lt"/>
                <a:cs typeface="+mn-lt"/>
              </a:rPr>
              <a:t>IM</a:t>
            </a:r>
            <a:r>
              <a:rPr kumimoji="0" lang="en-US" sz="1600" b="0" i="1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.</a:t>
            </a:r>
            <a:r>
              <a:rPr kumimoji="0" lang="en-US" sz="16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imdb_title_id</a:t>
            </a:r>
            <a:r>
              <a:rPr lang="en-US" sz="1600" i="1" dirty="0">
                <a:ea typeface="+mn-lt"/>
                <a:cs typeface="+mn-lt"/>
              </a:rPr>
              <a:t> = </a:t>
            </a:r>
            <a:r>
              <a:rPr lang="en-US" sz="1600" i="1" err="1">
                <a:ea typeface="+mn-lt"/>
                <a:cs typeface="+mn-lt"/>
              </a:rPr>
              <a:t>R.</a:t>
            </a:r>
            <a:r>
              <a:rPr kumimoji="0" lang="en-US" sz="16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imdb_title_id</a:t>
            </a:r>
            <a:r>
              <a:rPr lang="en-US" sz="1600" i="1">
                <a:ea typeface="+mn-lt"/>
                <a:cs typeface="+mn-lt"/>
              </a:rPr>
              <a:t> </a:t>
            </a:r>
            <a:endParaRPr lang="en-US" sz="1600" i="1">
              <a:cs typeface="Calibri"/>
            </a:endParaRPr>
          </a:p>
          <a:p>
            <a:pPr defTabSz="914400">
              <a:buNone/>
              <a:defRPr/>
            </a:pPr>
            <a:r>
              <a:rPr lang="en-US" sz="1600" i="1" dirty="0">
                <a:ea typeface="+mn-lt"/>
                <a:cs typeface="+mn-lt"/>
              </a:rPr>
              <a:t>GROUP BY </a:t>
            </a:r>
            <a:r>
              <a:rPr lang="en-US" sz="1600" i="1" dirty="0" err="1">
                <a:ea typeface="+mn-lt"/>
                <a:cs typeface="+mn-lt"/>
              </a:rPr>
              <a:t>IM.imdb_title_id</a:t>
            </a:r>
            <a:r>
              <a:rPr lang="en-US" sz="1600" i="1">
                <a:ea typeface="+mn-lt"/>
                <a:cs typeface="+mn-lt"/>
              </a:rPr>
              <a:t> </a:t>
            </a:r>
            <a:endParaRPr lang="en-IN" sz="1600" i="1">
              <a:cs typeface="Calibri"/>
            </a:endParaRPr>
          </a:p>
          <a:p>
            <a:pPr defTabSz="914400">
              <a:buNone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ORDER BY </a:t>
            </a:r>
            <a:r>
              <a:rPr lang="en-US" sz="1600" i="1" dirty="0">
                <a:ea typeface="+mn-lt"/>
                <a:cs typeface="+mn-lt"/>
              </a:rPr>
              <a:t>COUNT(</a:t>
            </a:r>
            <a:r>
              <a:rPr lang="en-US" sz="1600" i="1" dirty="0" err="1">
                <a:ea typeface="+mn-lt"/>
                <a:cs typeface="+mn-lt"/>
              </a:rPr>
              <a:t>R.review</a:t>
            </a:r>
            <a:r>
              <a:rPr kumimoji="0" lang="en-US" sz="1600" b="0" i="1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_</a:t>
            </a:r>
            <a:r>
              <a:rPr lang="en-US" sz="1600" i="1" err="1">
                <a:ea typeface="+mn-lt"/>
                <a:cs typeface="+mn-lt"/>
              </a:rPr>
              <a:t>id</a:t>
            </a:r>
            <a:r>
              <a:rPr lang="en-US" sz="1600" i="1" dirty="0">
                <a:ea typeface="+mn-lt"/>
                <a:cs typeface="+mn-lt"/>
              </a:rPr>
              <a:t>) DESC</a:t>
            </a:r>
            <a:endParaRPr lang="en-IN" sz="1600" i="1">
              <a:ea typeface="+mn-lt"/>
              <a:cs typeface="+mn-lt"/>
            </a:endParaRPr>
          </a:p>
          <a:p>
            <a:pPr defTabSz="914400">
              <a:buNone/>
              <a:defRPr/>
            </a:pPr>
            <a:r>
              <a:rPr lang="en-US" sz="1600" i="1" dirty="0">
                <a:ea typeface="+mn-lt"/>
                <a:cs typeface="+mn-lt"/>
              </a:rPr>
              <a:t>LIMIT 100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lt"/>
                <a:cs typeface="+mn-lt"/>
              </a:rPr>
              <a:t>;</a:t>
            </a:r>
            <a:r>
              <a:rPr lang="en-US" sz="1600" i="1">
                <a:ea typeface="+mn-lt"/>
                <a:cs typeface="+mn-lt"/>
              </a:rPr>
              <a:t> </a:t>
            </a:r>
            <a:endParaRPr lang="en-IN" sz="1600" i="1">
              <a:cs typeface="Calibri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79373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C1542-F37A-654E-1702-40CE8D4C0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Queries                                               </a:t>
            </a:r>
            <a:r>
              <a:rPr lang="en-US" sz="1100" dirty="0"/>
              <a:t>vinay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F6CFD-2F0C-98FE-AE80-D8FA1F9CA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626" y="1083662"/>
            <a:ext cx="7886700" cy="3263504"/>
          </a:xfrm>
        </p:spPr>
        <p:txBody>
          <a:bodyPr lIns="91440" tIns="45720" rIns="91440" bIns="45720" anchor="t"/>
          <a:lstStyle/>
          <a:p>
            <a:pPr marL="0" indent="0" defTabSz="914400">
              <a:spcBef>
                <a:spcPts val="1000"/>
              </a:spcBef>
              <a:buNone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list the directors who have won more than 1 </a:t>
            </a:r>
            <a:r>
              <a:rPr kumimoji="0" lang="en-US" sz="2400" b="1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oscar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 and number of </a:t>
            </a:r>
            <a:r>
              <a:rPr kumimoji="0" lang="en-US" sz="2400" b="1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oscars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 they have won in from highest to lowest.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SELECT OA.name ,count(</a:t>
            </a:r>
            <a:r>
              <a:rPr kumimoji="0" lang="en-US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OA.oscar_id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)</a:t>
            </a:r>
            <a:endParaRPr lang="en-US" sz="16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FROM </a:t>
            </a:r>
            <a:r>
              <a:rPr kumimoji="0" lang="en-US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oscar_awards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OA</a:t>
            </a:r>
            <a:endParaRPr lang="en-US" sz="16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Calibri"/>
            </a:endParaRPr>
          </a:p>
          <a:p>
            <a:pPr marL="0" indent="0" defTabSz="914400">
              <a:spcBef>
                <a:spcPts val="1000"/>
              </a:spcBef>
              <a:buNone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WHERE </a:t>
            </a:r>
            <a:r>
              <a:rPr kumimoji="0" lang="en-US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OA.category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LIKE '%DIRECTING%' </a:t>
            </a:r>
            <a:r>
              <a:rPr lang="en-US" sz="1600" i="1" dirty="0">
                <a:solidFill>
                  <a:srgbClr val="000000"/>
                </a:solidFill>
              </a:rPr>
              <a:t>AND </a:t>
            </a:r>
            <a:r>
              <a:rPr lang="en-US" sz="1600" i="1" err="1">
                <a:solidFill>
                  <a:srgbClr val="000000"/>
                </a:solidFill>
              </a:rPr>
              <a:t>OA</a:t>
            </a:r>
            <a:r>
              <a:rPr kumimoji="0" lang="en-US" sz="1600" b="0" i="1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.winner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= True</a:t>
            </a:r>
            <a:endParaRPr lang="en-US" sz="16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Calibri"/>
            </a:endParaRPr>
          </a:p>
          <a:p>
            <a:pPr marL="0" indent="0" defTabSz="914400">
              <a:spcBef>
                <a:spcPts val="1000"/>
              </a:spcBef>
              <a:buNone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GROUP BY</a:t>
            </a:r>
            <a:r>
              <a:rPr lang="en-US" sz="1600" i="1" dirty="0">
                <a:solidFill>
                  <a:srgbClr val="000000"/>
                </a:solidFill>
              </a:rPr>
              <a:t> 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OA.name</a:t>
            </a:r>
            <a:r>
              <a:rPr lang="en-US" sz="1600" i="1" dirty="0">
                <a:solidFill>
                  <a:srgbClr val="000000"/>
                </a:solidFill>
              </a:rPr>
              <a:t> </a:t>
            </a:r>
            <a:endParaRPr lang="en-US" sz="16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Calibri"/>
            </a:endParaRPr>
          </a:p>
          <a:p>
            <a:pPr marL="0" indent="0" defTabSz="914400">
              <a:spcBef>
                <a:spcPts val="1000"/>
              </a:spcBef>
              <a:buNone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HAVING</a:t>
            </a:r>
            <a:r>
              <a:rPr lang="en-US" sz="1600" i="1" dirty="0">
                <a:solidFill>
                  <a:srgbClr val="000000"/>
                </a:solidFill>
              </a:rPr>
              <a:t> 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count(</a:t>
            </a:r>
            <a:r>
              <a:rPr kumimoji="0" lang="en-US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OA.oscar_id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) &gt; 1</a:t>
            </a:r>
            <a:endParaRPr lang="en-US" sz="16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Calibri"/>
            </a:endParaRPr>
          </a:p>
          <a:p>
            <a:pPr marL="0" indent="0" defTabSz="914400">
              <a:spcBef>
                <a:spcPts val="1000"/>
              </a:spcBef>
              <a:buNone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ORDER BY count(</a:t>
            </a:r>
            <a:r>
              <a:rPr kumimoji="0" lang="en-US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OA.oscar_id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)</a:t>
            </a:r>
            <a:r>
              <a:rPr lang="en-US" sz="1600" i="1" dirty="0">
                <a:solidFill>
                  <a:srgbClr val="000000"/>
                </a:solidFill>
              </a:rPr>
              <a:t>  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DESC;</a:t>
            </a:r>
            <a:endParaRPr lang="en-IN" i="1" dirty="0"/>
          </a:p>
        </p:txBody>
      </p:sp>
    </p:spTree>
    <p:extLst>
      <p:ext uri="{BB962C8B-B14F-4D97-AF65-F5344CB8AC3E}">
        <p14:creationId xmlns:p14="http://schemas.microsoft.com/office/powerpoint/2010/main" val="1408812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C1542-F37A-654E-1702-40CE8D4C0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Queries                                               </a:t>
            </a:r>
            <a:r>
              <a:rPr lang="en-US" sz="1100"/>
              <a:t>vinay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F6CFD-2F0C-98FE-AE80-D8FA1F9CA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pPr marL="0" indent="0" defTabSz="914400">
              <a:spcBef>
                <a:spcPts val="1000"/>
              </a:spcBef>
              <a:buNone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Find the description of the top 10 movies  </a:t>
            </a:r>
            <a:r>
              <a:rPr lang="en-US" sz="2400" b="1" dirty="0">
                <a:solidFill>
                  <a:srgbClr val="000000"/>
                </a:solidFill>
                <a:latin typeface="Tenorite"/>
              </a:rPr>
              <a:t>which received tags from most users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, show description , movie and number of users</a:t>
            </a:r>
          </a:p>
          <a:p>
            <a:pPr marL="0" indent="0" defTabSz="914400">
              <a:spcBef>
                <a:spcPts val="1000"/>
              </a:spcBef>
              <a:buNone/>
              <a:defRPr/>
            </a:pPr>
            <a:endParaRPr lang="en-US" sz="2400" b="1" dirty="0">
              <a:solidFill>
                <a:srgbClr val="000000"/>
              </a:solidFill>
              <a:latin typeface="Tenorite"/>
            </a:endParaRPr>
          </a:p>
          <a:p>
            <a:pPr marL="0" indent="0" defTabSz="914400">
              <a:spcBef>
                <a:spcPts val="1000"/>
              </a:spcBef>
              <a:buNone/>
              <a:defRPr/>
            </a:pPr>
            <a:r>
              <a:rPr lang="en-US" sz="1600" i="1" dirty="0">
                <a:solidFill>
                  <a:srgbClr val="000000"/>
                </a:solidFill>
              </a:rPr>
              <a:t>SELECT </a:t>
            </a:r>
            <a:r>
              <a:rPr lang="en-US" sz="1600" i="1" dirty="0" err="1">
                <a:solidFill>
                  <a:srgbClr val="000000"/>
                </a:solidFill>
              </a:rPr>
              <a:t>im.title</a:t>
            </a:r>
            <a:r>
              <a:rPr lang="en-US" sz="1600" i="1" dirty="0">
                <a:solidFill>
                  <a:srgbClr val="000000"/>
                </a:solidFill>
              </a:rPr>
              <a:t>, </a:t>
            </a:r>
            <a:r>
              <a:rPr lang="en-US" sz="1600" i="1" dirty="0" err="1">
                <a:solidFill>
                  <a:srgbClr val="000000"/>
                </a:solidFill>
              </a:rPr>
              <a:t>im.description</a:t>
            </a:r>
            <a:r>
              <a:rPr lang="en-US" sz="1600" i="1" dirty="0">
                <a:solidFill>
                  <a:srgbClr val="000000"/>
                </a:solidFill>
              </a:rPr>
              <a:t>, COUNT( </a:t>
            </a:r>
            <a:r>
              <a:rPr lang="en-US" sz="1600" i="1" dirty="0" err="1">
                <a:solidFill>
                  <a:srgbClr val="000000"/>
                </a:solidFill>
              </a:rPr>
              <a:t>ut.user_tag_id</a:t>
            </a:r>
            <a:r>
              <a:rPr lang="en-US" sz="1600" i="1" dirty="0">
                <a:solidFill>
                  <a:srgbClr val="000000"/>
                </a:solidFill>
              </a:rPr>
              <a:t>)</a:t>
            </a:r>
          </a:p>
          <a:p>
            <a:pPr marL="0" indent="0" defTabSz="914400">
              <a:spcBef>
                <a:spcPts val="1000"/>
              </a:spcBef>
              <a:buNone/>
              <a:defRPr/>
            </a:pPr>
            <a:r>
              <a:rPr lang="en-US" sz="1600" i="1" dirty="0">
                <a:solidFill>
                  <a:srgbClr val="000000"/>
                </a:solidFill>
              </a:rPr>
              <a:t>FROM </a:t>
            </a:r>
            <a:r>
              <a:rPr lang="en-US" sz="1600" i="1" dirty="0" err="1">
                <a:solidFill>
                  <a:srgbClr val="000000"/>
                </a:solidFill>
              </a:rPr>
              <a:t>imdb_movies</a:t>
            </a:r>
            <a:r>
              <a:rPr lang="en-US" sz="1600" i="1" dirty="0">
                <a:solidFill>
                  <a:srgbClr val="000000"/>
                </a:solidFill>
              </a:rPr>
              <a:t> </a:t>
            </a:r>
            <a:r>
              <a:rPr lang="en-US" sz="1600" i="1" dirty="0" err="1">
                <a:solidFill>
                  <a:srgbClr val="000000"/>
                </a:solidFill>
              </a:rPr>
              <a:t>im</a:t>
            </a:r>
            <a:r>
              <a:rPr lang="en-US" sz="1600" i="1" dirty="0">
                <a:solidFill>
                  <a:srgbClr val="000000"/>
                </a:solidFill>
              </a:rPr>
              <a:t> ,</a:t>
            </a:r>
            <a:r>
              <a:rPr lang="en-US" sz="1600" i="1" dirty="0" err="1">
                <a:solidFill>
                  <a:srgbClr val="000000"/>
                </a:solidFill>
              </a:rPr>
              <a:t>imdb_tmdb_connector</a:t>
            </a:r>
            <a:r>
              <a:rPr lang="en-US" sz="1600" i="1" dirty="0">
                <a:solidFill>
                  <a:srgbClr val="000000"/>
                </a:solidFill>
              </a:rPr>
              <a:t> </a:t>
            </a:r>
            <a:r>
              <a:rPr lang="en-US" sz="1600" i="1" dirty="0" err="1">
                <a:solidFill>
                  <a:srgbClr val="000000"/>
                </a:solidFill>
              </a:rPr>
              <a:t>it,user_tag</a:t>
            </a:r>
            <a:r>
              <a:rPr lang="en-US" sz="1600" i="1" dirty="0">
                <a:solidFill>
                  <a:srgbClr val="000000"/>
                </a:solidFill>
              </a:rPr>
              <a:t> </a:t>
            </a:r>
            <a:r>
              <a:rPr lang="en-US" sz="1600" i="1" dirty="0" err="1">
                <a:solidFill>
                  <a:srgbClr val="000000"/>
                </a:solidFill>
              </a:rPr>
              <a:t>ut</a:t>
            </a:r>
            <a:r>
              <a:rPr lang="en-US" sz="1600" i="1" dirty="0">
                <a:solidFill>
                  <a:srgbClr val="000000"/>
                </a:solidFill>
              </a:rPr>
              <a:t> </a:t>
            </a:r>
          </a:p>
          <a:p>
            <a:pPr marL="0" indent="0" defTabSz="914400">
              <a:spcBef>
                <a:spcPts val="1000"/>
              </a:spcBef>
              <a:buNone/>
              <a:defRPr/>
            </a:pPr>
            <a:r>
              <a:rPr lang="en-US" sz="1600" i="1" dirty="0">
                <a:solidFill>
                  <a:srgbClr val="000000"/>
                </a:solidFill>
              </a:rPr>
              <a:t>WHERE </a:t>
            </a:r>
            <a:r>
              <a:rPr lang="en-US" sz="1600" i="1" dirty="0" err="1">
                <a:solidFill>
                  <a:srgbClr val="000000"/>
                </a:solidFill>
              </a:rPr>
              <a:t>im.imdb_title_id</a:t>
            </a:r>
            <a:r>
              <a:rPr lang="en-US" sz="1600" i="1" dirty="0">
                <a:solidFill>
                  <a:srgbClr val="000000"/>
                </a:solidFill>
              </a:rPr>
              <a:t> = </a:t>
            </a:r>
            <a:r>
              <a:rPr lang="en-US" sz="1600" i="1" dirty="0" err="1">
                <a:solidFill>
                  <a:srgbClr val="000000"/>
                </a:solidFill>
              </a:rPr>
              <a:t>it.imdb_id</a:t>
            </a:r>
            <a:r>
              <a:rPr lang="en-US" sz="1600" i="1" dirty="0">
                <a:solidFill>
                  <a:srgbClr val="000000"/>
                </a:solidFill>
              </a:rPr>
              <a:t> AND </a:t>
            </a:r>
            <a:r>
              <a:rPr lang="en-US" sz="1600" i="1" dirty="0" err="1">
                <a:solidFill>
                  <a:srgbClr val="000000"/>
                </a:solidFill>
              </a:rPr>
              <a:t>it.movie_id</a:t>
            </a:r>
            <a:r>
              <a:rPr lang="en-US" sz="1600" i="1" dirty="0">
                <a:solidFill>
                  <a:srgbClr val="000000"/>
                </a:solidFill>
              </a:rPr>
              <a:t> = </a:t>
            </a:r>
            <a:r>
              <a:rPr lang="en-US" sz="1600" i="1" dirty="0" err="1">
                <a:solidFill>
                  <a:srgbClr val="000000"/>
                </a:solidFill>
              </a:rPr>
              <a:t>ut.movie_id</a:t>
            </a:r>
            <a:endParaRPr lang="en-US" sz="1600" i="1" dirty="0">
              <a:solidFill>
                <a:srgbClr val="000000"/>
              </a:solidFill>
            </a:endParaRPr>
          </a:p>
          <a:p>
            <a:pPr marL="0" indent="0" defTabSz="914400">
              <a:spcBef>
                <a:spcPts val="1000"/>
              </a:spcBef>
              <a:buNone/>
              <a:defRPr/>
            </a:pPr>
            <a:r>
              <a:rPr lang="en-US" sz="1600" i="1" dirty="0">
                <a:solidFill>
                  <a:srgbClr val="000000"/>
                </a:solidFill>
              </a:rPr>
              <a:t>GROUP BY </a:t>
            </a:r>
            <a:r>
              <a:rPr lang="en-US" sz="1600" i="1" dirty="0" err="1">
                <a:solidFill>
                  <a:srgbClr val="000000"/>
                </a:solidFill>
              </a:rPr>
              <a:t>im.imdb_title_id,im.description</a:t>
            </a:r>
            <a:endParaRPr lang="en-US" sz="1600" i="1" dirty="0">
              <a:solidFill>
                <a:srgbClr val="000000"/>
              </a:solidFill>
            </a:endParaRPr>
          </a:p>
          <a:p>
            <a:pPr marL="0" indent="0" defTabSz="914400">
              <a:spcBef>
                <a:spcPts val="1000"/>
              </a:spcBef>
              <a:buNone/>
              <a:defRPr/>
            </a:pPr>
            <a:r>
              <a:rPr lang="en-US" sz="1600" i="1" dirty="0">
                <a:solidFill>
                  <a:srgbClr val="000000"/>
                </a:solidFill>
              </a:rPr>
              <a:t>ORDER BY count( </a:t>
            </a:r>
            <a:r>
              <a:rPr lang="en-US" sz="1600" i="1" dirty="0" err="1">
                <a:solidFill>
                  <a:srgbClr val="000000"/>
                </a:solidFill>
              </a:rPr>
              <a:t>ut.user_tag_id</a:t>
            </a:r>
            <a:r>
              <a:rPr lang="en-US" sz="1600" i="1" dirty="0">
                <a:solidFill>
                  <a:srgbClr val="000000"/>
                </a:solidFill>
              </a:rPr>
              <a:t>) desc</a:t>
            </a:r>
          </a:p>
          <a:p>
            <a:pPr marL="0" indent="0" defTabSz="914400">
              <a:spcBef>
                <a:spcPts val="1000"/>
              </a:spcBef>
              <a:buNone/>
              <a:defRPr/>
            </a:pPr>
            <a:r>
              <a:rPr lang="en-US" sz="1600" i="1" dirty="0">
                <a:solidFill>
                  <a:srgbClr val="000000"/>
                </a:solidFill>
              </a:rPr>
              <a:t>LIMIT 10;</a:t>
            </a:r>
          </a:p>
          <a:p>
            <a:pPr marL="0" indent="0" defTabSz="914400">
              <a:spcBef>
                <a:spcPts val="1000"/>
              </a:spcBef>
              <a:buNone/>
              <a:defRPr/>
            </a:pPr>
            <a:endParaRPr lang="en-US" sz="2400" b="1" dirty="0">
              <a:solidFill>
                <a:srgbClr val="000000"/>
              </a:solidFill>
              <a:latin typeface="Tenorite"/>
            </a:endParaRPr>
          </a:p>
        </p:txBody>
      </p:sp>
    </p:spTree>
    <p:extLst>
      <p:ext uri="{BB962C8B-B14F-4D97-AF65-F5344CB8AC3E}">
        <p14:creationId xmlns:p14="http://schemas.microsoft.com/office/powerpoint/2010/main" val="2518164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3B447-4990-3A3A-0EF5-71C95CBC2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IN" sz="2400" b="1" dirty="0">
                <a:latin typeface="Tenorite"/>
                <a:ea typeface="+mn-lt"/>
                <a:cs typeface="+mn-lt"/>
              </a:rPr>
              <a:t>List the movies and the directors who won </a:t>
            </a:r>
            <a:r>
              <a:rPr lang="en-IN" sz="2400" b="1" dirty="0" err="1">
                <a:latin typeface="Tenorite"/>
                <a:ea typeface="+mn-lt"/>
                <a:cs typeface="+mn-lt"/>
              </a:rPr>
              <a:t>oscars</a:t>
            </a:r>
            <a:r>
              <a:rPr lang="en-IN" sz="2400" b="1" dirty="0">
                <a:latin typeface="Tenorite"/>
                <a:ea typeface="+mn-lt"/>
                <a:cs typeface="+mn-lt"/>
              </a:rPr>
              <a:t> in the year 2000</a:t>
            </a:r>
            <a:endParaRPr lang="en-US" dirty="0">
              <a:latin typeface="Tenorite"/>
            </a:endParaRPr>
          </a:p>
          <a:p>
            <a:pPr marL="0" indent="0">
              <a:buNone/>
            </a:pPr>
            <a:endParaRPr lang="en-IN" dirty="0">
              <a:cs typeface="Calibri"/>
            </a:endParaRPr>
          </a:p>
          <a:p>
            <a:pPr>
              <a:buNone/>
            </a:pPr>
            <a:r>
              <a:rPr lang="en-IN" sz="1600" i="1" dirty="0">
                <a:ea typeface="+mn-lt"/>
                <a:cs typeface="+mn-lt"/>
              </a:rPr>
              <a:t>select </a:t>
            </a:r>
            <a:r>
              <a:rPr lang="en-IN" sz="1600" i="1" dirty="0" err="1">
                <a:ea typeface="+mn-lt"/>
                <a:cs typeface="+mn-lt"/>
              </a:rPr>
              <a:t>im.title</a:t>
            </a:r>
            <a:r>
              <a:rPr lang="en-IN" sz="1600" i="1" dirty="0">
                <a:ea typeface="+mn-lt"/>
                <a:cs typeface="+mn-lt"/>
              </a:rPr>
              <a:t>, </a:t>
            </a:r>
            <a:r>
              <a:rPr lang="en-IN" sz="1600" i="1" dirty="0" err="1">
                <a:ea typeface="+mn-lt"/>
                <a:cs typeface="+mn-lt"/>
              </a:rPr>
              <a:t>im.director</a:t>
            </a:r>
            <a:endParaRPr lang="en-IN" sz="1600" i="1" dirty="0">
              <a:cs typeface="Calibri"/>
            </a:endParaRPr>
          </a:p>
          <a:p>
            <a:pPr>
              <a:buNone/>
            </a:pPr>
            <a:r>
              <a:rPr lang="en-IN" sz="1600" i="1" dirty="0">
                <a:ea typeface="+mn-lt"/>
                <a:cs typeface="+mn-lt"/>
              </a:rPr>
              <a:t>from </a:t>
            </a:r>
            <a:r>
              <a:rPr lang="en-IN" sz="1600" i="1" dirty="0" err="1">
                <a:ea typeface="+mn-lt"/>
                <a:cs typeface="+mn-lt"/>
              </a:rPr>
              <a:t>oscar_awards</a:t>
            </a:r>
            <a:r>
              <a:rPr lang="en-IN" sz="1600" i="1" dirty="0">
                <a:ea typeface="+mn-lt"/>
                <a:cs typeface="+mn-lt"/>
              </a:rPr>
              <a:t> </a:t>
            </a:r>
            <a:r>
              <a:rPr lang="en-IN" sz="1600" i="1" dirty="0" err="1">
                <a:ea typeface="+mn-lt"/>
                <a:cs typeface="+mn-lt"/>
              </a:rPr>
              <a:t>oa</a:t>
            </a:r>
            <a:r>
              <a:rPr lang="en-IN" sz="1600" i="1" dirty="0">
                <a:ea typeface="+mn-lt"/>
                <a:cs typeface="+mn-lt"/>
              </a:rPr>
              <a:t>, </a:t>
            </a:r>
            <a:r>
              <a:rPr lang="en-IN" sz="1600" i="1" dirty="0" err="1">
                <a:ea typeface="+mn-lt"/>
                <a:cs typeface="+mn-lt"/>
              </a:rPr>
              <a:t>imdb_movies</a:t>
            </a:r>
            <a:r>
              <a:rPr lang="en-IN" sz="1600" i="1" dirty="0">
                <a:ea typeface="+mn-lt"/>
                <a:cs typeface="+mn-lt"/>
              </a:rPr>
              <a:t> </a:t>
            </a:r>
            <a:r>
              <a:rPr lang="en-IN" sz="1600" i="1" dirty="0" err="1">
                <a:ea typeface="+mn-lt"/>
                <a:cs typeface="+mn-lt"/>
              </a:rPr>
              <a:t>im</a:t>
            </a:r>
            <a:endParaRPr lang="en-IN" sz="1600" i="1" dirty="0">
              <a:ea typeface="+mn-lt"/>
              <a:cs typeface="+mn-lt"/>
            </a:endParaRPr>
          </a:p>
          <a:p>
            <a:pPr>
              <a:buNone/>
            </a:pPr>
            <a:r>
              <a:rPr lang="en-IN" sz="1600" i="1" dirty="0">
                <a:ea typeface="+mn-lt"/>
                <a:cs typeface="+mn-lt"/>
              </a:rPr>
              <a:t>where </a:t>
            </a:r>
            <a:r>
              <a:rPr lang="en-IN" sz="1600" i="1" dirty="0" err="1">
                <a:ea typeface="+mn-lt"/>
                <a:cs typeface="+mn-lt"/>
              </a:rPr>
              <a:t>im.imdb_title_id</a:t>
            </a:r>
            <a:r>
              <a:rPr lang="en-IN" sz="1600" i="1" dirty="0">
                <a:ea typeface="+mn-lt"/>
                <a:cs typeface="+mn-lt"/>
              </a:rPr>
              <a:t> = </a:t>
            </a:r>
            <a:r>
              <a:rPr lang="en-IN" sz="1600" i="1" dirty="0" err="1">
                <a:ea typeface="+mn-lt"/>
                <a:cs typeface="+mn-lt"/>
              </a:rPr>
              <a:t>oa.imdb_title_id</a:t>
            </a:r>
            <a:r>
              <a:rPr lang="en-IN" sz="1600" i="1" dirty="0">
                <a:ea typeface="+mn-lt"/>
                <a:cs typeface="+mn-lt"/>
              </a:rPr>
              <a:t> and </a:t>
            </a:r>
            <a:r>
              <a:rPr lang="en-IN" sz="1600" i="1" dirty="0" err="1">
                <a:ea typeface="+mn-lt"/>
                <a:cs typeface="+mn-lt"/>
              </a:rPr>
              <a:t>oa.winner</a:t>
            </a:r>
            <a:r>
              <a:rPr lang="en-IN" sz="1600" i="1" dirty="0">
                <a:ea typeface="+mn-lt"/>
                <a:cs typeface="+mn-lt"/>
              </a:rPr>
              <a:t> = true and </a:t>
            </a:r>
            <a:r>
              <a:rPr lang="en-IN" sz="1600" i="1" dirty="0" err="1">
                <a:ea typeface="+mn-lt"/>
                <a:cs typeface="+mn-lt"/>
              </a:rPr>
              <a:t>im.year</a:t>
            </a:r>
            <a:r>
              <a:rPr lang="en-IN" sz="1600" i="1" dirty="0">
                <a:ea typeface="+mn-lt"/>
                <a:cs typeface="+mn-lt"/>
              </a:rPr>
              <a:t> =2000</a:t>
            </a:r>
            <a:endParaRPr lang="en-IN" sz="1600" i="1" dirty="0">
              <a:cs typeface="Calibri"/>
            </a:endParaRPr>
          </a:p>
          <a:p>
            <a:pPr>
              <a:buNone/>
            </a:pPr>
            <a:r>
              <a:rPr lang="en-IN" sz="1600" i="1" dirty="0">
                <a:ea typeface="+mn-lt"/>
                <a:cs typeface="+mn-lt"/>
              </a:rPr>
              <a:t>group by </a:t>
            </a:r>
            <a:r>
              <a:rPr lang="en-IN" sz="1600" i="1" dirty="0" err="1">
                <a:ea typeface="+mn-lt"/>
                <a:cs typeface="+mn-lt"/>
              </a:rPr>
              <a:t>im.imdb_title_id</a:t>
            </a:r>
            <a:endParaRPr lang="en-IN" sz="1600" i="1" dirty="0">
              <a:ea typeface="+mn-lt"/>
              <a:cs typeface="+mn-lt"/>
            </a:endParaRPr>
          </a:p>
          <a:p>
            <a:pPr>
              <a:buNone/>
            </a:pP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IN" dirty="0">
              <a:cs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79BE49-C848-F33C-7866-1254BCB48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95363"/>
          </a:xfrm>
        </p:spPr>
        <p:txBody>
          <a:bodyPr/>
          <a:lstStyle/>
          <a:p>
            <a:r>
              <a:rPr lang="en-US" dirty="0"/>
              <a:t>Queries                                               </a:t>
            </a:r>
            <a:r>
              <a:rPr lang="en-US" sz="1100" dirty="0"/>
              <a:t>Bilvani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9750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C95EF-2BC3-FA67-A1E6-BF6293B19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latin typeface="Arial"/>
                <a:cs typeface="Arial"/>
              </a:rPr>
              <a:t>Queries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63673-D261-3855-DE5E-CF53F30A4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pPr>
              <a:buNone/>
            </a:pPr>
            <a:r>
              <a:rPr lang="en-IN" b="1">
                <a:ea typeface="+mn-lt"/>
                <a:cs typeface="+mn-lt"/>
              </a:rPr>
              <a:t>  </a:t>
            </a:r>
            <a:r>
              <a:rPr lang="en-IN" sz="2400" b="1">
                <a:ea typeface="+mn-lt"/>
                <a:cs typeface="+mn-lt"/>
              </a:rPr>
              <a:t>List top 10 rated movies that are streaming on </a:t>
            </a:r>
            <a:r>
              <a:rPr lang="en-IN" sz="2400" b="1" err="1">
                <a:ea typeface="+mn-lt"/>
                <a:cs typeface="+mn-lt"/>
              </a:rPr>
              <a:t>netflix</a:t>
            </a:r>
            <a:r>
              <a:rPr lang="en-IN" sz="2400" b="1">
                <a:ea typeface="+mn-lt"/>
                <a:cs typeface="+mn-lt"/>
              </a:rPr>
              <a:t> from year 2000 to 2010</a:t>
            </a:r>
            <a:endParaRPr lang="en-US" sz="2400"/>
          </a:p>
          <a:p>
            <a:pPr>
              <a:buNone/>
            </a:pPr>
            <a:endParaRPr lang="en-IN" sz="2400" b="1">
              <a:ea typeface="+mn-lt"/>
              <a:cs typeface="+mn-lt"/>
            </a:endParaRPr>
          </a:p>
          <a:p>
            <a:pPr>
              <a:buNone/>
            </a:pPr>
            <a:r>
              <a:rPr lang="en-IN" sz="1600" i="1">
                <a:ea typeface="+mn-lt"/>
                <a:cs typeface="+mn-lt"/>
              </a:rPr>
              <a:t>      select </a:t>
            </a:r>
            <a:r>
              <a:rPr lang="en-IN" sz="1600" i="1" err="1">
                <a:ea typeface="+mn-lt"/>
                <a:cs typeface="+mn-lt"/>
              </a:rPr>
              <a:t>im.title</a:t>
            </a:r>
            <a:r>
              <a:rPr lang="en-IN" sz="1600" i="1">
                <a:ea typeface="+mn-lt"/>
                <a:cs typeface="+mn-lt"/>
              </a:rPr>
              <a:t>, </a:t>
            </a:r>
            <a:r>
              <a:rPr lang="en-IN" sz="1600" i="1" err="1">
                <a:ea typeface="+mn-lt"/>
                <a:cs typeface="+mn-lt"/>
              </a:rPr>
              <a:t>im.rating</a:t>
            </a:r>
            <a:r>
              <a:rPr lang="en-IN" sz="1600" i="1">
                <a:ea typeface="+mn-lt"/>
                <a:cs typeface="+mn-lt"/>
              </a:rPr>
              <a:t> </a:t>
            </a:r>
            <a:endParaRPr lang="en-IN" sz="1600" i="1">
              <a:cs typeface="Calibri"/>
            </a:endParaRPr>
          </a:p>
          <a:p>
            <a:pPr>
              <a:buNone/>
            </a:pPr>
            <a:r>
              <a:rPr lang="en-IN" sz="1600" i="1">
                <a:ea typeface="+mn-lt"/>
                <a:cs typeface="+mn-lt"/>
              </a:rPr>
              <a:t>      from </a:t>
            </a:r>
            <a:r>
              <a:rPr lang="en-IN" sz="1600" i="1" err="1">
                <a:ea typeface="+mn-lt"/>
                <a:cs typeface="+mn-lt"/>
              </a:rPr>
              <a:t>netflix</a:t>
            </a:r>
            <a:r>
              <a:rPr lang="en-IN" sz="1600" i="1">
                <a:ea typeface="+mn-lt"/>
                <a:cs typeface="+mn-lt"/>
              </a:rPr>
              <a:t> n, </a:t>
            </a:r>
            <a:r>
              <a:rPr lang="en-IN" sz="1600" i="1" err="1">
                <a:ea typeface="+mn-lt"/>
                <a:cs typeface="+mn-lt"/>
              </a:rPr>
              <a:t>imdb_movies</a:t>
            </a:r>
            <a:r>
              <a:rPr lang="en-IN" sz="1600" i="1">
                <a:ea typeface="+mn-lt"/>
                <a:cs typeface="+mn-lt"/>
              </a:rPr>
              <a:t> </a:t>
            </a:r>
            <a:r>
              <a:rPr lang="en-IN" sz="1600" i="1" err="1">
                <a:ea typeface="+mn-lt"/>
                <a:cs typeface="+mn-lt"/>
              </a:rPr>
              <a:t>im</a:t>
            </a:r>
            <a:r>
              <a:rPr lang="en-IN" sz="1600" i="1">
                <a:ea typeface="+mn-lt"/>
                <a:cs typeface="+mn-lt"/>
              </a:rPr>
              <a:t>, </a:t>
            </a:r>
            <a:r>
              <a:rPr lang="en-IN" sz="1600" i="1" err="1">
                <a:ea typeface="+mn-lt"/>
                <a:cs typeface="+mn-lt"/>
              </a:rPr>
              <a:t>listed_in</a:t>
            </a:r>
            <a:r>
              <a:rPr lang="en-IN" sz="1600" i="1">
                <a:ea typeface="+mn-lt"/>
                <a:cs typeface="+mn-lt"/>
              </a:rPr>
              <a:t> l</a:t>
            </a:r>
            <a:endParaRPr lang="en-IN" sz="1600" i="1">
              <a:cs typeface="Calibri"/>
            </a:endParaRPr>
          </a:p>
          <a:p>
            <a:pPr>
              <a:buNone/>
            </a:pPr>
            <a:r>
              <a:rPr lang="en-IN" sz="1600" i="1">
                <a:ea typeface="+mn-lt"/>
                <a:cs typeface="+mn-lt"/>
              </a:rPr>
              <a:t>      where </a:t>
            </a:r>
            <a:r>
              <a:rPr lang="en-IN" sz="1600" i="1" err="1">
                <a:ea typeface="+mn-lt"/>
                <a:cs typeface="+mn-lt"/>
              </a:rPr>
              <a:t>im.imdb_title_id</a:t>
            </a:r>
            <a:r>
              <a:rPr lang="en-IN" sz="1600" i="1">
                <a:ea typeface="+mn-lt"/>
                <a:cs typeface="+mn-lt"/>
              </a:rPr>
              <a:t> = </a:t>
            </a:r>
            <a:r>
              <a:rPr lang="en-IN" sz="1600" i="1" err="1">
                <a:ea typeface="+mn-lt"/>
                <a:cs typeface="+mn-lt"/>
              </a:rPr>
              <a:t>l.imdb_title_id</a:t>
            </a:r>
            <a:r>
              <a:rPr lang="en-IN" sz="1600" i="1">
                <a:ea typeface="+mn-lt"/>
                <a:cs typeface="+mn-lt"/>
              </a:rPr>
              <a:t> and </a:t>
            </a:r>
            <a:r>
              <a:rPr lang="en-IN" sz="1600" i="1" err="1">
                <a:ea typeface="+mn-lt"/>
                <a:cs typeface="+mn-lt"/>
              </a:rPr>
              <a:t>l.show_id</a:t>
            </a:r>
            <a:r>
              <a:rPr lang="en-IN" sz="1600" i="1">
                <a:ea typeface="+mn-lt"/>
                <a:cs typeface="+mn-lt"/>
              </a:rPr>
              <a:t> = </a:t>
            </a:r>
            <a:r>
              <a:rPr lang="en-IN" sz="1600" i="1" err="1">
                <a:ea typeface="+mn-lt"/>
                <a:cs typeface="+mn-lt"/>
              </a:rPr>
              <a:t>n.show_id</a:t>
            </a:r>
            <a:r>
              <a:rPr lang="en-IN" sz="1600" i="1">
                <a:ea typeface="+mn-lt"/>
                <a:cs typeface="+mn-lt"/>
              </a:rPr>
              <a:t> and </a:t>
            </a:r>
            <a:r>
              <a:rPr lang="en-IN" sz="1600" i="1" err="1">
                <a:ea typeface="+mn-lt"/>
                <a:cs typeface="+mn-lt"/>
              </a:rPr>
              <a:t>im.year</a:t>
            </a:r>
            <a:r>
              <a:rPr lang="en-IN" sz="1600" i="1">
                <a:ea typeface="+mn-lt"/>
                <a:cs typeface="+mn-lt"/>
              </a:rPr>
              <a:t> </a:t>
            </a:r>
          </a:p>
          <a:p>
            <a:pPr>
              <a:buNone/>
            </a:pPr>
            <a:r>
              <a:rPr lang="en-IN" sz="1600" i="1">
                <a:ea typeface="+mn-lt"/>
                <a:cs typeface="+mn-lt"/>
              </a:rPr>
              <a:t>     between    2000 and 2010</a:t>
            </a:r>
            <a:endParaRPr lang="en-IN" sz="1600" i="1">
              <a:cs typeface="Calibri"/>
            </a:endParaRPr>
          </a:p>
          <a:p>
            <a:pPr>
              <a:buNone/>
            </a:pPr>
            <a:r>
              <a:rPr lang="en-IN" sz="1600" i="1">
                <a:ea typeface="+mn-lt"/>
                <a:cs typeface="+mn-lt"/>
              </a:rPr>
              <a:t>     group by </a:t>
            </a:r>
            <a:r>
              <a:rPr lang="en-IN" sz="1600" i="1" err="1">
                <a:ea typeface="+mn-lt"/>
                <a:cs typeface="+mn-lt"/>
              </a:rPr>
              <a:t>im.imdb_title_id</a:t>
            </a:r>
            <a:endParaRPr lang="en-IN" sz="1600" i="1">
              <a:cs typeface="Calibri"/>
            </a:endParaRPr>
          </a:p>
          <a:p>
            <a:pPr>
              <a:buNone/>
            </a:pPr>
            <a:r>
              <a:rPr lang="en-IN" sz="1600" i="1">
                <a:ea typeface="+mn-lt"/>
                <a:cs typeface="+mn-lt"/>
              </a:rPr>
              <a:t>     order by </a:t>
            </a:r>
            <a:r>
              <a:rPr lang="en-IN" sz="1600" i="1" err="1">
                <a:ea typeface="+mn-lt"/>
                <a:cs typeface="+mn-lt"/>
              </a:rPr>
              <a:t>im.rating</a:t>
            </a:r>
            <a:r>
              <a:rPr lang="en-IN" sz="1600" i="1">
                <a:ea typeface="+mn-lt"/>
                <a:cs typeface="+mn-lt"/>
              </a:rPr>
              <a:t> </a:t>
            </a:r>
            <a:r>
              <a:rPr lang="en-IN" sz="1600" i="1" err="1">
                <a:ea typeface="+mn-lt"/>
                <a:cs typeface="+mn-lt"/>
              </a:rPr>
              <a:t>desc</a:t>
            </a:r>
            <a:r>
              <a:rPr lang="en-IN" sz="1600" i="1">
                <a:ea typeface="+mn-lt"/>
                <a:cs typeface="+mn-lt"/>
              </a:rPr>
              <a:t> </a:t>
            </a:r>
            <a:endParaRPr lang="en-IN" sz="1600" i="1">
              <a:cs typeface="Calibri"/>
            </a:endParaRPr>
          </a:p>
          <a:p>
            <a:pPr>
              <a:buNone/>
            </a:pPr>
            <a:r>
              <a:rPr lang="en-IN" sz="1600" i="1">
                <a:ea typeface="+mn-lt"/>
                <a:cs typeface="+mn-lt"/>
              </a:rPr>
              <a:t>     limit 10</a:t>
            </a:r>
            <a:endParaRPr lang="en-IN" sz="1600" i="1"/>
          </a:p>
          <a:p>
            <a:pPr>
              <a:buNone/>
            </a:pPr>
            <a:br>
              <a:rPr lang="en-US"/>
            </a:br>
            <a:endParaRPr lang="en-US"/>
          </a:p>
          <a:p>
            <a:pPr marL="0" indent="0">
              <a:buNone/>
            </a:pPr>
            <a:endParaRPr lang="en-IN">
              <a:cs typeface="Calibri"/>
            </a:endParaRPr>
          </a:p>
          <a:p>
            <a:pPr marL="0" indent="0">
              <a:buNone/>
            </a:pPr>
            <a:endParaRPr lang="en-IN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2573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70E3DC-86FA-0488-994B-928999A74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20447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DataSet</a:t>
            </a:r>
            <a:r>
              <a:rPr lang="en-US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This Dataset contains information of various movies that are listed on IMDB websites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Has information of movies that are nominated for Oscar in various categories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Has the tags that viewers gave by watching the movies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Has the Reviews given by users on the movies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Tag scores that gives the relevance of each tag in data with the movie.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Has personal information of Cast and Crew of movies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268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FC9EF-8704-F638-4A96-CF15963C5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of Data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7C71C-C6FE-73D8-DA78-A31A5EACB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dirty="0"/>
              <a:t>We obtained all the datasets from Kaggle ,here we are attaching all the links </a:t>
            </a:r>
          </a:p>
          <a:p>
            <a:r>
              <a:rPr lang="en-US" sz="1200" dirty="0"/>
              <a:t>IMDB Movies ,Netflix: </a:t>
            </a:r>
            <a:r>
              <a:rPr lang="en-US" sz="1200" dirty="0">
                <a:hlinkClick r:id="rId2"/>
              </a:rPr>
              <a:t>https://www.kaggle.com/datasets/mirajshah07/netflix-dataset</a:t>
            </a:r>
            <a:endParaRPr lang="en-US" sz="1200" dirty="0"/>
          </a:p>
          <a:p>
            <a:r>
              <a:rPr lang="en-US" sz="1200" dirty="0"/>
              <a:t>Oscar Awards : : </a:t>
            </a:r>
            <a:r>
              <a:rPr lang="en-US" sz="1200" u="sng" dirty="0">
                <a:solidFill>
                  <a:srgbClr val="0563C1"/>
                </a:solidFill>
                <a:effectLst/>
                <a:latin typeface="Calibri"/>
                <a:ea typeface="Calibri" panose="020F0502020204030204" pitchFamily="34" charset="0"/>
                <a:cs typeface="Times New Roman"/>
                <a:hlinkClick r:id="rId3"/>
              </a:rPr>
              <a:t>https://www.kaggle.com/datasets/dharmikdonga/academy-awards-dataset-oscars</a:t>
            </a:r>
            <a:endParaRPr lang="en-US" sz="1200" dirty="0">
              <a:latin typeface="Calibri"/>
              <a:cs typeface="Times New Roman"/>
            </a:endParaRPr>
          </a:p>
          <a:p>
            <a:r>
              <a:rPr lang="en-US" sz="1200" dirty="0"/>
              <a:t>Movie Tag dataset: Tag, </a:t>
            </a:r>
            <a:r>
              <a:rPr lang="en-US" sz="1200" dirty="0" err="1"/>
              <a:t>Movie_tag_scores</a:t>
            </a:r>
            <a:r>
              <a:rPr lang="en-US" sz="1200" dirty="0"/>
              <a:t>, </a:t>
            </a:r>
            <a:r>
              <a:rPr lang="en-US" sz="1200" dirty="0" err="1"/>
              <a:t>Imdb_tmdb_connector</a:t>
            </a:r>
            <a:r>
              <a:rPr lang="en-US" sz="1200" dirty="0"/>
              <a:t>, </a:t>
            </a:r>
            <a:r>
              <a:rPr lang="en-US" sz="1200" dirty="0" err="1"/>
              <a:t>User</a:t>
            </a:r>
            <a:r>
              <a:rPr lang="en-US" sz="1200" dirty="0" err="1">
                <a:solidFill>
                  <a:srgbClr val="000000"/>
                </a:solidFill>
                <a:latin typeface="Calibri"/>
                <a:cs typeface="Calibri"/>
              </a:rPr>
              <a:t>_tag</a:t>
            </a:r>
            <a:r>
              <a:rPr lang="en-US" sz="1200" dirty="0">
                <a:solidFill>
                  <a:srgbClr val="000000"/>
                </a:solidFill>
                <a:latin typeface="Calibri"/>
                <a:cs typeface="Calibri"/>
              </a:rPr>
              <a:t>:</a:t>
            </a:r>
            <a:r>
              <a:rPr lang="en-US" sz="1200" u="sng" dirty="0">
                <a:solidFill>
                  <a:srgbClr val="0563C1"/>
                </a:solidFill>
                <a:effectLst/>
                <a:latin typeface="Calibri"/>
                <a:ea typeface="Calibri" panose="020F0502020204030204" pitchFamily="34" charset="0"/>
                <a:cs typeface="Times New Roman"/>
                <a:hlinkClick r:id="rId4"/>
              </a:rPr>
              <a:t> https://www.kaggle.com/datasets/aigamer/movie-lens-dataset?select=tags.csv</a:t>
            </a:r>
            <a:endParaRPr lang="en-IN" sz="1200" dirty="0">
              <a:effectLst/>
              <a:latin typeface="Calibri"/>
              <a:ea typeface="Calibri" panose="020F0502020204030204" pitchFamily="34" charset="0"/>
              <a:cs typeface="Times New Roman"/>
            </a:endParaRPr>
          </a:p>
          <a:p>
            <a:r>
              <a:rPr lang="en-US" sz="1200" dirty="0" err="1"/>
              <a:t>Person_details</a:t>
            </a:r>
            <a:r>
              <a:rPr lang="en-US" sz="1200" dirty="0"/>
              <a:t> :</a:t>
            </a:r>
            <a:r>
              <a:rPr lang="en-US" sz="1200" u="sng" dirty="0">
                <a:solidFill>
                  <a:srgbClr val="0563C1"/>
                </a:solidFill>
                <a:effectLst/>
                <a:latin typeface="Calibri"/>
                <a:ea typeface="Calibri" panose="020F0502020204030204" pitchFamily="34" charset="0"/>
                <a:cs typeface="Times New Roman"/>
                <a:hlinkClick r:id="rId5"/>
              </a:rPr>
              <a:t> https://www.kaggle.com/datasets/komalkhetlani/imdb-dataset</a:t>
            </a:r>
            <a:endParaRPr lang="en-US" sz="1200" u="sng" dirty="0">
              <a:solidFill>
                <a:srgbClr val="0563C1"/>
              </a:solidFill>
              <a:latin typeface="Calibri"/>
              <a:ea typeface="Calibri" panose="020F0502020204030204" pitchFamily="34" charset="0"/>
              <a:cs typeface="Times New Roman"/>
            </a:endParaRPr>
          </a:p>
          <a:p>
            <a:r>
              <a:rPr lang="en-US" sz="1200" dirty="0">
                <a:effectLst/>
                <a:latin typeface="Calibri"/>
                <a:ea typeface="Calibri" panose="020F0502020204030204" pitchFamily="34" charset="0"/>
                <a:cs typeface="Times New Roman"/>
              </a:rPr>
              <a:t>Reviews : </a:t>
            </a:r>
            <a:r>
              <a:rPr lang="en-US" sz="1200" u="sng" dirty="0">
                <a:solidFill>
                  <a:srgbClr val="0563C1"/>
                </a:solidFill>
                <a:effectLst/>
                <a:latin typeface="Calibri"/>
                <a:ea typeface="Calibri" panose="020F0502020204030204" pitchFamily="34" charset="0"/>
                <a:cs typeface="Times New Roman"/>
                <a:hlinkClick r:id="rId6"/>
              </a:rPr>
              <a:t>https://www.kaggle.com/datasets/nikosfragkis/imdb-320000-movie-reviews-sentiment-analysis</a:t>
            </a:r>
            <a:endParaRPr lang="en-US" sz="1200" u="sng" dirty="0">
              <a:solidFill>
                <a:srgbClr val="0563C1"/>
              </a:solidFill>
              <a:effectLst/>
              <a:latin typeface="Calibri"/>
              <a:ea typeface="Calibri" panose="020F0502020204030204" pitchFamily="34" charset="0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5029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DataSet</a:t>
            </a:r>
            <a:r>
              <a:rPr lang="en-US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dirty="0"/>
              <a:t> Overall our normalized Data Base is 35 MB large 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can find this normalized data in our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https://github.com/Rohithreddy86/Movies-Information-Database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976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0D62F44-42F2-8E99-B4A6-4907BD504909}"/>
              </a:ext>
            </a:extLst>
          </p:cNvPr>
          <p:cNvSpPr txBox="1"/>
          <p:nvPr/>
        </p:nvSpPr>
        <p:spPr>
          <a:xfrm>
            <a:off x="2839615" y="2002972"/>
            <a:ext cx="33994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>
                <a:solidFill>
                  <a:schemeClr val="bg1"/>
                </a:solidFill>
              </a:rPr>
              <a:t>ER</a:t>
            </a:r>
            <a:r>
              <a:rPr lang="en-IN" sz="4400"/>
              <a:t> </a:t>
            </a:r>
            <a:r>
              <a:rPr lang="en-IN" sz="4400">
                <a:solidFill>
                  <a:schemeClr val="bg1"/>
                </a:solidFill>
              </a:rPr>
              <a:t>Diagram</a:t>
            </a:r>
          </a:p>
        </p:txBody>
      </p:sp>
    </p:spTree>
    <p:extLst>
      <p:ext uri="{BB962C8B-B14F-4D97-AF65-F5344CB8AC3E}">
        <p14:creationId xmlns:p14="http://schemas.microsoft.com/office/powerpoint/2010/main" val="1336748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8EA51980-DF8B-7D8A-92EA-0971C2237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00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6CEF0-706A-37E8-7EBF-AAC2DE953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Number of Records of Each Table </a:t>
            </a:r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D5D5AA-7F35-F29D-B9AD-AB6E45D7FD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3294458"/>
              </p:ext>
            </p:extLst>
          </p:nvPr>
        </p:nvGraphicFramePr>
        <p:xfrm>
          <a:off x="481781" y="1310640"/>
          <a:ext cx="8191500" cy="33223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95750">
                  <a:extLst>
                    <a:ext uri="{9D8B030D-6E8A-4147-A177-3AD203B41FA5}">
                      <a16:colId xmlns:a16="http://schemas.microsoft.com/office/drawing/2014/main" val="361284182"/>
                    </a:ext>
                  </a:extLst>
                </a:gridCol>
                <a:gridCol w="4095750">
                  <a:extLst>
                    <a:ext uri="{9D8B030D-6E8A-4147-A177-3AD203B41FA5}">
                      <a16:colId xmlns:a16="http://schemas.microsoft.com/office/drawing/2014/main" val="1174650938"/>
                    </a:ext>
                  </a:extLst>
                </a:gridCol>
              </a:tblGrid>
              <a:tr h="3020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Table Name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Number of rows of data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8089206"/>
                  </a:ext>
                </a:extLst>
              </a:tr>
              <a:tr h="3020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Imdb_movies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85855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36687886"/>
                  </a:ext>
                </a:extLst>
              </a:tr>
              <a:tr h="3020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err="1">
                          <a:effectLst/>
                        </a:rPr>
                        <a:t>Imdb_tmdb_connector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8562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83370494"/>
                  </a:ext>
                </a:extLst>
              </a:tr>
              <a:tr h="3020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err="1">
                          <a:effectLst/>
                        </a:rPr>
                        <a:t>Listed_in</a:t>
                      </a:r>
                      <a:endParaRPr lang="en-IN" sz="1100" err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2688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94886638"/>
                  </a:ext>
                </a:extLst>
              </a:tr>
              <a:tr h="3020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err="1">
                          <a:effectLst/>
                        </a:rPr>
                        <a:t>Movie_tag_scores</a:t>
                      </a:r>
                      <a:endParaRPr lang="en-IN" sz="1100" err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31000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59830411"/>
                  </a:ext>
                </a:extLst>
              </a:tr>
              <a:tr h="3020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Netflix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7786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25287831"/>
                  </a:ext>
                </a:extLst>
              </a:tr>
              <a:tr h="3020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err="1">
                          <a:effectLst/>
                        </a:rPr>
                        <a:t>Oscar_awards</a:t>
                      </a:r>
                      <a:endParaRPr lang="en-IN" sz="1100" err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8912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41604215"/>
                  </a:ext>
                </a:extLst>
              </a:tr>
              <a:tr h="3020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Person_details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49045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1566949"/>
                  </a:ext>
                </a:extLst>
              </a:tr>
              <a:tr h="3020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Reviews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50000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4251099"/>
                  </a:ext>
                </a:extLst>
              </a:tr>
              <a:tr h="3020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Tag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1128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46599926"/>
                  </a:ext>
                </a:extLst>
              </a:tr>
              <a:tr h="3020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err="1">
                          <a:effectLst/>
                        </a:rPr>
                        <a:t>User_tag</a:t>
                      </a:r>
                      <a:endParaRPr lang="en-IN" sz="1100" err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3479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919665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4406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3F68D7-02CD-4131-792A-2A057DF489F6}"/>
              </a:ext>
            </a:extLst>
          </p:cNvPr>
          <p:cNvSpPr txBox="1"/>
          <p:nvPr/>
        </p:nvSpPr>
        <p:spPr>
          <a:xfrm>
            <a:off x="3239589" y="2075725"/>
            <a:ext cx="2076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QUERIES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63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F6CFD-2F0C-98FE-AE80-D8FA1F9CA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808" y="1334229"/>
            <a:ext cx="7886700" cy="3263504"/>
          </a:xfrm>
        </p:spPr>
        <p:txBody>
          <a:bodyPr lIns="91440" tIns="45720" rIns="91440" bIns="45720" anchor="t"/>
          <a:lstStyle/>
          <a:p>
            <a:pPr marL="0" indent="0" defTabSz="914400">
              <a:spcBef>
                <a:spcPts val="1000"/>
              </a:spcBef>
              <a:buNone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Get</a:t>
            </a:r>
            <a:r>
              <a:rPr lang="en-US" sz="2800" b="1" dirty="0">
                <a:solidFill>
                  <a:srgbClr val="000000"/>
                </a:solidFill>
                <a:latin typeface="Tenorite"/>
              </a:rPr>
              <a:t> 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the "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Tag_scores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“ and respective "Tags" for the film </a:t>
            </a:r>
            <a:r>
              <a:rPr lang="en-US" sz="2800" b="1" dirty="0">
                <a:solidFill>
                  <a:srgbClr val="000000"/>
                </a:solidFill>
                <a:latin typeface="Tenorite"/>
              </a:rPr>
              <a:t>"First Night",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 sorted by "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tag_scores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/>
                <a:ea typeface="+mn-ea"/>
                <a:cs typeface="+mn-cs"/>
              </a:rPr>
              <a:t>" in descending order?</a:t>
            </a:r>
          </a:p>
          <a:p>
            <a:pPr>
              <a:buNone/>
            </a:pPr>
            <a:r>
              <a:rPr lang="en-IN" sz="1600" i="1" dirty="0">
                <a:ea typeface="+mn-lt"/>
                <a:cs typeface="+mn-lt"/>
              </a:rPr>
              <a:t>SELECT </a:t>
            </a:r>
            <a:r>
              <a:rPr lang="en-IN" sz="1600" i="1" dirty="0" err="1">
                <a:ea typeface="+mn-lt"/>
                <a:cs typeface="+mn-lt"/>
              </a:rPr>
              <a:t>MTS.tag_score</a:t>
            </a:r>
            <a:r>
              <a:rPr lang="en-IN" sz="1600" i="1" dirty="0">
                <a:ea typeface="+mn-lt"/>
                <a:cs typeface="+mn-lt"/>
              </a:rPr>
              <a:t>, </a:t>
            </a:r>
            <a:r>
              <a:rPr lang="en-IN" sz="1600" i="1" dirty="0" err="1">
                <a:ea typeface="+mn-lt"/>
                <a:cs typeface="+mn-lt"/>
              </a:rPr>
              <a:t>T.tag</a:t>
            </a:r>
            <a:r>
              <a:rPr lang="en-IN" sz="1600" i="1" dirty="0">
                <a:ea typeface="+mn-lt"/>
                <a:cs typeface="+mn-lt"/>
              </a:rPr>
              <a:t> </a:t>
            </a:r>
            <a:endParaRPr lang="en-IN" i="1" dirty="0">
              <a:cs typeface="Calibri"/>
            </a:endParaRPr>
          </a:p>
          <a:p>
            <a:pPr marL="0" indent="0">
              <a:buNone/>
            </a:pPr>
            <a:r>
              <a:rPr lang="en-IN" sz="1600" i="1" dirty="0">
                <a:ea typeface="+mn-lt"/>
                <a:cs typeface="+mn-lt"/>
              </a:rPr>
              <a:t>FROM </a:t>
            </a:r>
            <a:r>
              <a:rPr lang="en-IN" sz="1600" i="1" dirty="0" err="1">
                <a:ea typeface="+mn-lt"/>
                <a:cs typeface="+mn-lt"/>
              </a:rPr>
              <a:t>imdb_movies</a:t>
            </a:r>
            <a:r>
              <a:rPr lang="en-IN" sz="1600" i="1" dirty="0">
                <a:ea typeface="+mn-lt"/>
                <a:cs typeface="+mn-lt"/>
              </a:rPr>
              <a:t> IM, </a:t>
            </a:r>
            <a:r>
              <a:rPr lang="en-IN" sz="1600" i="1" dirty="0" err="1">
                <a:ea typeface="+mn-lt"/>
                <a:cs typeface="+mn-lt"/>
              </a:rPr>
              <a:t>imdb_tmdb_connector</a:t>
            </a:r>
            <a:r>
              <a:rPr lang="en-IN" sz="1600" i="1" dirty="0">
                <a:ea typeface="+mn-lt"/>
                <a:cs typeface="+mn-lt"/>
              </a:rPr>
              <a:t> ITC, </a:t>
            </a:r>
            <a:r>
              <a:rPr lang="en-IN" sz="1600" i="1" dirty="0" err="1">
                <a:ea typeface="+mn-lt"/>
                <a:cs typeface="+mn-lt"/>
              </a:rPr>
              <a:t>movie_tag_scores</a:t>
            </a:r>
            <a:r>
              <a:rPr lang="en-IN" sz="1600" i="1" dirty="0">
                <a:ea typeface="+mn-lt"/>
                <a:cs typeface="+mn-lt"/>
              </a:rPr>
              <a:t> MTS, tag T </a:t>
            </a:r>
            <a:endParaRPr lang="en-IN" i="1" dirty="0">
              <a:cs typeface="Calibri"/>
            </a:endParaRPr>
          </a:p>
          <a:p>
            <a:pPr>
              <a:buNone/>
            </a:pPr>
            <a:r>
              <a:rPr lang="en-IN" sz="1600" i="1" dirty="0">
                <a:ea typeface="+mn-lt"/>
                <a:cs typeface="+mn-lt"/>
              </a:rPr>
              <a:t>WHERE </a:t>
            </a:r>
            <a:r>
              <a:rPr lang="en-IN" sz="1600" i="1" dirty="0" err="1">
                <a:ea typeface="+mn-lt"/>
                <a:cs typeface="+mn-lt"/>
              </a:rPr>
              <a:t>IM.imdb_title_id</a:t>
            </a:r>
            <a:r>
              <a:rPr lang="en-IN" sz="1600" i="1" dirty="0">
                <a:ea typeface="+mn-lt"/>
                <a:cs typeface="+mn-lt"/>
              </a:rPr>
              <a:t> = </a:t>
            </a:r>
            <a:r>
              <a:rPr lang="en-IN" sz="1600" i="1" dirty="0" err="1">
                <a:ea typeface="+mn-lt"/>
                <a:cs typeface="+mn-lt"/>
              </a:rPr>
              <a:t>ITC.imdb_id</a:t>
            </a:r>
            <a:r>
              <a:rPr lang="en-IN" sz="1600" i="1" dirty="0">
                <a:ea typeface="+mn-lt"/>
                <a:cs typeface="+mn-lt"/>
              </a:rPr>
              <a:t> </a:t>
            </a:r>
            <a:endParaRPr lang="en-IN" i="1" dirty="0">
              <a:cs typeface="Calibri"/>
            </a:endParaRPr>
          </a:p>
          <a:p>
            <a:pPr>
              <a:buNone/>
            </a:pPr>
            <a:r>
              <a:rPr lang="en-IN" sz="1600" i="1" dirty="0">
                <a:ea typeface="+mn-lt"/>
                <a:cs typeface="+mn-lt"/>
              </a:rPr>
              <a:t>AND </a:t>
            </a:r>
            <a:r>
              <a:rPr lang="en-IN" sz="1600" i="1" dirty="0" err="1">
                <a:ea typeface="+mn-lt"/>
                <a:cs typeface="+mn-lt"/>
              </a:rPr>
              <a:t>ITC.movie_id</a:t>
            </a:r>
            <a:r>
              <a:rPr lang="en-IN" sz="1600" i="1" dirty="0">
                <a:ea typeface="+mn-lt"/>
                <a:cs typeface="+mn-lt"/>
              </a:rPr>
              <a:t> = </a:t>
            </a:r>
            <a:r>
              <a:rPr lang="en-IN" sz="1600" i="1" dirty="0" err="1">
                <a:ea typeface="+mn-lt"/>
                <a:cs typeface="+mn-lt"/>
              </a:rPr>
              <a:t>MTS.movie_iD</a:t>
            </a:r>
            <a:r>
              <a:rPr lang="en-IN" sz="1600" i="1" dirty="0">
                <a:ea typeface="+mn-lt"/>
                <a:cs typeface="+mn-lt"/>
              </a:rPr>
              <a:t> </a:t>
            </a:r>
            <a:endParaRPr lang="en-IN" i="1" dirty="0">
              <a:cs typeface="Calibri"/>
            </a:endParaRPr>
          </a:p>
          <a:p>
            <a:pPr>
              <a:buNone/>
            </a:pPr>
            <a:r>
              <a:rPr lang="en-IN" sz="1600" i="1" dirty="0">
                <a:ea typeface="+mn-lt"/>
                <a:cs typeface="+mn-lt"/>
              </a:rPr>
              <a:t>AND </a:t>
            </a:r>
            <a:r>
              <a:rPr lang="en-IN" sz="1600" i="1" dirty="0" err="1">
                <a:ea typeface="+mn-lt"/>
                <a:cs typeface="+mn-lt"/>
              </a:rPr>
              <a:t>MTS.tag_id</a:t>
            </a:r>
            <a:r>
              <a:rPr lang="en-IN" sz="1600" i="1" dirty="0">
                <a:ea typeface="+mn-lt"/>
                <a:cs typeface="+mn-lt"/>
              </a:rPr>
              <a:t> =  </a:t>
            </a:r>
            <a:r>
              <a:rPr lang="en-IN" sz="1600" i="1" dirty="0" err="1">
                <a:ea typeface="+mn-lt"/>
                <a:cs typeface="+mn-lt"/>
              </a:rPr>
              <a:t>T.tag_id</a:t>
            </a:r>
            <a:r>
              <a:rPr lang="en-IN" sz="1600" i="1" dirty="0">
                <a:ea typeface="+mn-lt"/>
                <a:cs typeface="+mn-lt"/>
              </a:rPr>
              <a:t> </a:t>
            </a:r>
            <a:endParaRPr lang="en-IN" i="1" dirty="0">
              <a:cs typeface="Calibri"/>
            </a:endParaRPr>
          </a:p>
          <a:p>
            <a:pPr>
              <a:buNone/>
            </a:pPr>
            <a:r>
              <a:rPr lang="en-IN" sz="1600" i="1" dirty="0">
                <a:ea typeface="+mn-lt"/>
                <a:cs typeface="+mn-lt"/>
              </a:rPr>
              <a:t>AND </a:t>
            </a:r>
            <a:r>
              <a:rPr lang="en-IN" sz="1600" i="1" dirty="0" err="1">
                <a:ea typeface="+mn-lt"/>
                <a:cs typeface="+mn-lt"/>
              </a:rPr>
              <a:t>IM.title</a:t>
            </a:r>
            <a:r>
              <a:rPr lang="en-IN" sz="1600" i="1" dirty="0">
                <a:ea typeface="+mn-lt"/>
                <a:cs typeface="+mn-lt"/>
              </a:rPr>
              <a:t> = 'First Knight' </a:t>
            </a:r>
            <a:endParaRPr lang="en-IN" i="1" dirty="0">
              <a:cs typeface="Calibri"/>
            </a:endParaRPr>
          </a:p>
          <a:p>
            <a:pPr marL="0" indent="0">
              <a:buNone/>
            </a:pPr>
            <a:r>
              <a:rPr lang="en-IN" sz="1600" i="1" dirty="0">
                <a:ea typeface="+mn-lt"/>
                <a:cs typeface="+mn-lt"/>
              </a:rPr>
              <a:t>ORDER BY </a:t>
            </a:r>
            <a:r>
              <a:rPr lang="en-IN" sz="1600" i="1" dirty="0" err="1">
                <a:ea typeface="+mn-lt"/>
                <a:cs typeface="+mn-lt"/>
              </a:rPr>
              <a:t>MTS.tag_score</a:t>
            </a:r>
            <a:r>
              <a:rPr lang="en-IN" sz="1600" i="1" dirty="0">
                <a:ea typeface="+mn-lt"/>
                <a:cs typeface="+mn-lt"/>
              </a:rPr>
              <a:t> DESC;</a:t>
            </a:r>
            <a:r>
              <a:rPr lang="en-IN" sz="1600" dirty="0">
                <a:ea typeface="+mn-lt"/>
                <a:cs typeface="+mn-lt"/>
              </a:rPr>
              <a:t> 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BF52CC6-409E-8BB4-EF22-ECFFC40B7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8900"/>
            <a:ext cx="7886700" cy="995363"/>
          </a:xfrm>
        </p:spPr>
        <p:txBody>
          <a:bodyPr/>
          <a:lstStyle/>
          <a:p>
            <a:r>
              <a:rPr lang="en-US" dirty="0"/>
              <a:t>Queries                                               </a:t>
            </a:r>
            <a:r>
              <a:rPr lang="en-US" sz="1100" dirty="0"/>
              <a:t>Rohith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8714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BC63E6051047249877774FD57269364" ma:contentTypeVersion="12" ma:contentTypeDescription="Create a new document." ma:contentTypeScope="" ma:versionID="bdb15ec1664f8af0d24769967cde2267">
  <xsd:schema xmlns:xsd="http://www.w3.org/2001/XMLSchema" xmlns:xs="http://www.w3.org/2001/XMLSchema" xmlns:p="http://schemas.microsoft.com/office/2006/metadata/properties" xmlns:ns3="0da07bdf-45c1-4fbe-9664-12b219fd00ec" xmlns:ns4="40c4e097-b96a-44bd-bbed-c1be881aa73e" targetNamespace="http://schemas.microsoft.com/office/2006/metadata/properties" ma:root="true" ma:fieldsID="88f513573c7afeca61215cdabe1a1501" ns3:_="" ns4:_="">
    <xsd:import namespace="0da07bdf-45c1-4fbe-9664-12b219fd00ec"/>
    <xsd:import namespace="40c4e097-b96a-44bd-bbed-c1be881aa73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a07bdf-45c1-4fbe-9664-12b219fd00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c4e097-b96a-44bd-bbed-c1be881aa73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5F2FAFA-0F1A-48CB-9F58-34350C70CC3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F63CF3C-3D84-4FBB-B822-C4CE9822D82B}">
  <ds:schemaRefs>
    <ds:schemaRef ds:uri="0da07bdf-45c1-4fbe-9664-12b219fd00ec"/>
    <ds:schemaRef ds:uri="40c4e097-b96a-44bd-bbed-c1be881aa73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BF2371A-8336-4D78-9DEA-FF590435A1F4}">
  <ds:schemaRefs>
    <ds:schemaRef ds:uri="http://www.w3.org/XML/1998/namespace"/>
    <ds:schemaRef ds:uri="http://schemas.microsoft.com/office/2006/metadata/properties"/>
    <ds:schemaRef ds:uri="0da07bdf-45c1-4fbe-9664-12b219fd00ec"/>
    <ds:schemaRef ds:uri="http://purl.org/dc/dcmitype/"/>
    <ds:schemaRef ds:uri="http://schemas.microsoft.com/office/2006/documentManagement/types"/>
    <ds:schemaRef ds:uri="http://purl.org/dc/elements/1.1/"/>
    <ds:schemaRef ds:uri="40c4e097-b96a-44bd-bbed-c1be881aa73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925</TotalTime>
  <Words>868</Words>
  <Application>Microsoft Office PowerPoint</Application>
  <PresentationFormat>On-screen Show (16:9)</PresentationFormat>
  <Paragraphs>104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Tenorite</vt:lpstr>
      <vt:lpstr>Office Theme</vt:lpstr>
      <vt:lpstr>MOVIE INFORMATION DATABASE </vt:lpstr>
      <vt:lpstr>DataSet </vt:lpstr>
      <vt:lpstr>Sources of Data </vt:lpstr>
      <vt:lpstr>DataSet </vt:lpstr>
      <vt:lpstr>PowerPoint Presentation</vt:lpstr>
      <vt:lpstr>PowerPoint Presentation</vt:lpstr>
      <vt:lpstr>Number of Records of Each Table </vt:lpstr>
      <vt:lpstr>PowerPoint Presentation</vt:lpstr>
      <vt:lpstr>Queries                                               Rohith</vt:lpstr>
      <vt:lpstr>Queries        Rohtih</vt:lpstr>
      <vt:lpstr>Queries                                               vinay</vt:lpstr>
      <vt:lpstr>Queries                                               vinay</vt:lpstr>
      <vt:lpstr>Queries                                               Bilvani</vt:lpstr>
      <vt:lpstr>Queries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Autumn B Baskin</dc:creator>
  <cp:lastModifiedBy>Rohith Reddy</cp:lastModifiedBy>
  <cp:revision>3</cp:revision>
  <dcterms:created xsi:type="dcterms:W3CDTF">2017-01-25T17:21:46Z</dcterms:created>
  <dcterms:modified xsi:type="dcterms:W3CDTF">2022-12-05T21:31:40Z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0x0101004BC63E6051047249877774FD57269364</vt:lpwstr>
  </property>
</Properties>
</file>